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BEDD8C3A-2672-5B25-CA2C-838C6FC1616E}"/>
                  </a:ext>
                </a:extLst>
              </p:cNvPr>
              <p:cNvSpPr txBox="1"/>
              <p:nvPr/>
            </p:nvSpPr>
            <p:spPr>
              <a:xfrm>
                <a:off x="119418" y="480947"/>
                <a:ext cx="11358349" cy="20375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dirty="0"/>
                  <a:t>Caso 5. Una partícula se mueve de acuerdo con la ecuación de posición </a:t>
                </a:r>
                <a14:m>
                  <m:oMath xmlns:m="http://schemas.openxmlformats.org/officeDocument/2006/math">
                    <m:r>
                      <a:rPr lang="es-SV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SV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SV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SV" i="1">
                        <a:latin typeface="Cambria Math" panose="02040503050406030204" pitchFamily="18" charset="0"/>
                      </a:rPr>
                      <m:t>+5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SV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SV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SV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+12</m:t>
                    </m:r>
                  </m:oMath>
                </a14:m>
                <a:r>
                  <a:rPr lang="es-SV" dirty="0"/>
                  <a:t>, donde x está en metros y t en segundos. Calcule:</a:t>
                </a:r>
              </a:p>
              <a:p>
                <a:r>
                  <a:rPr lang="es-SV" dirty="0"/>
                  <a:t>a) la velocidad promedio entre t=0 y t=3 segundos</a:t>
                </a:r>
              </a:p>
              <a:p>
                <a:r>
                  <a:rPr lang="es-SV" dirty="0"/>
                  <a:t>b) la velocidad instantánea en t=0, t=1, t=2, t=3 segundos</a:t>
                </a:r>
              </a:p>
              <a:p>
                <a:r>
                  <a:rPr lang="es-SV" dirty="0"/>
                  <a:t>c) la aceleración promedio entre t= 1 y t=3</a:t>
                </a:r>
              </a:p>
              <a:p>
                <a:r>
                  <a:rPr lang="es-SV" dirty="0"/>
                  <a:t>d) la aceleración promedio entre t=0 y t=3</a:t>
                </a:r>
              </a:p>
              <a:p>
                <a:r>
                  <a:rPr lang="es-SV" dirty="0"/>
                  <a:t>e) la aceleración instantánea en t=0, t=1 y t=2</a:t>
                </a: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BEDD8C3A-2672-5B25-CA2C-838C6FC16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480947"/>
                <a:ext cx="11358349" cy="2037545"/>
              </a:xfrm>
              <a:prstGeom prst="rect">
                <a:avLst/>
              </a:prstGeom>
              <a:blipFill>
                <a:blip r:embed="rId3"/>
                <a:stretch>
                  <a:fillRect l="-483" t="-1497" b="-389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/>
              <p:nvPr/>
            </p:nvSpPr>
            <p:spPr>
              <a:xfrm>
                <a:off x="2441776" y="4959298"/>
                <a:ext cx="135878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𝟐𝟕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776" y="4959298"/>
                <a:ext cx="1358782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:a16="http://schemas.microsoft.com/office/drawing/2014/main" id="{3D282F8C-2788-AB86-74FB-6CCA0B7044BB}"/>
              </a:ext>
            </a:extLst>
          </p:cNvPr>
          <p:cNvSpPr txBox="1"/>
          <p:nvPr/>
        </p:nvSpPr>
        <p:spPr>
          <a:xfrm>
            <a:off x="158108" y="2367141"/>
            <a:ext cx="121806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Solución.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F07203-5EB7-2B18-B253-401B38E4D1B2}"/>
                  </a:ext>
                </a:extLst>
              </p:cNvPr>
              <p:cNvSpPr txBox="1"/>
              <p:nvPr/>
            </p:nvSpPr>
            <p:spPr>
              <a:xfrm>
                <a:off x="111236" y="2775635"/>
                <a:ext cx="5726700" cy="4630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=0…….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SV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SV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</m:d>
                      </m:e>
                      <m:sup>
                        <m: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SV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SV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</m:d>
                      </m:e>
                      <m:sup>
                        <m: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s-SV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6</m:t>
                    </m:r>
                    <m:d>
                      <m:dPr>
                        <m:ctrlP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s-SV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</m:t>
                    </m:r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2=12</m:t>
                    </m:r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F07203-5EB7-2B18-B253-401B38E4D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36" y="2775635"/>
                <a:ext cx="5726700" cy="463012"/>
              </a:xfrm>
              <a:prstGeom prst="rect">
                <a:avLst/>
              </a:prstGeom>
              <a:blipFill>
                <a:blip r:embed="rId5"/>
                <a:stretch>
                  <a:fillRect l="-745" b="-1710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C26A08-8D0A-3B7F-3E65-156182A06448}"/>
                  </a:ext>
                </a:extLst>
              </p:cNvPr>
              <p:cNvSpPr txBox="1"/>
              <p:nvPr/>
            </p:nvSpPr>
            <p:spPr>
              <a:xfrm>
                <a:off x="119417" y="3188837"/>
                <a:ext cx="5512261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=3……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−6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+12=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93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C26A08-8D0A-3B7F-3E65-156182A06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7" y="3188837"/>
                <a:ext cx="5512261" cy="610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7CFC8D5-B15B-13D6-080D-5C3B38F7DCF4}"/>
                  </a:ext>
                </a:extLst>
              </p:cNvPr>
              <p:cNvSpPr txBox="1"/>
              <p:nvPr/>
            </p:nvSpPr>
            <p:spPr>
              <a:xfrm>
                <a:off x="448925" y="3647575"/>
                <a:ext cx="16578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7CFC8D5-B15B-13D6-080D-5C3B38F7D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25" y="3647575"/>
                <a:ext cx="165788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511197E-6553-44D7-F1AC-71D115808399}"/>
                  </a:ext>
                </a:extLst>
              </p:cNvPr>
              <p:cNvSpPr txBox="1"/>
              <p:nvPr/>
            </p:nvSpPr>
            <p:spPr>
              <a:xfrm>
                <a:off x="494500" y="3966028"/>
                <a:ext cx="2136449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=93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−12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511197E-6553-44D7-F1AC-71D115808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00" y="3966028"/>
                <a:ext cx="2136449" cy="610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6D2F3BD5-D914-7BF2-FDB9-C3E799940224}"/>
                  </a:ext>
                </a:extLst>
              </p:cNvPr>
              <p:cNvSpPr txBox="1"/>
              <p:nvPr/>
            </p:nvSpPr>
            <p:spPr>
              <a:xfrm>
                <a:off x="494500" y="4329611"/>
                <a:ext cx="1452785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𝟖𝟏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6D2F3BD5-D914-7BF2-FDB9-C3E799940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00" y="4329611"/>
                <a:ext cx="1452785" cy="6104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D83F1E2-AF47-3D81-04AA-3EE3E5259B00}"/>
                  </a:ext>
                </a:extLst>
              </p:cNvPr>
              <p:cNvSpPr txBox="1"/>
              <p:nvPr/>
            </p:nvSpPr>
            <p:spPr>
              <a:xfrm>
                <a:off x="605595" y="4824657"/>
                <a:ext cx="1914258" cy="612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81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kumimoji="0" lang="es-SV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kumimoji="0" lang="es-SV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kumimoji="0" lang="es-SV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D83F1E2-AF47-3D81-04AA-3EE3E5259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95" y="4824657"/>
                <a:ext cx="1914258" cy="6127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1F7C675-D4C2-3840-0E76-579A3704E9FF}"/>
                  </a:ext>
                </a:extLst>
              </p:cNvPr>
              <p:cNvSpPr txBox="1"/>
              <p:nvPr/>
            </p:nvSpPr>
            <p:spPr>
              <a:xfrm>
                <a:off x="5991763" y="2395592"/>
                <a:ext cx="5039426" cy="4630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:r>
                  <a:rPr lang="es-SV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s-SV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SV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SV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SV" i="1">
                        <a:latin typeface="Cambria Math" panose="02040503050406030204" pitchFamily="18" charset="0"/>
                      </a:rPr>
                      <m:t>+5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SV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SV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SV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+12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1F7C675-D4C2-3840-0E76-579A3704E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763" y="2395592"/>
                <a:ext cx="5039426" cy="463012"/>
              </a:xfrm>
              <a:prstGeom prst="rect">
                <a:avLst/>
              </a:prstGeom>
              <a:blipFill>
                <a:blip r:embed="rId11"/>
                <a:stretch>
                  <a:fillRect l="-1088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2F16522-09DE-B92F-DF3C-80EE810EA540}"/>
                  </a:ext>
                </a:extLst>
              </p:cNvPr>
              <p:cNvSpPr txBox="1"/>
              <p:nvPr/>
            </p:nvSpPr>
            <p:spPr>
              <a:xfrm>
                <a:off x="5718588" y="2606793"/>
                <a:ext cx="5512261" cy="10086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s-SV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s-SV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+10</m:t>
                      </m:r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−6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2F16522-09DE-B92F-DF3C-80EE810EA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588" y="2606793"/>
                <a:ext cx="5512261" cy="100860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0A799E-6D02-D6BF-2F54-8DDBBF821C2E}"/>
                  </a:ext>
                </a:extLst>
              </p:cNvPr>
              <p:cNvSpPr txBox="1"/>
              <p:nvPr/>
            </p:nvSpPr>
            <p:spPr>
              <a:xfrm>
                <a:off x="6013390" y="3630357"/>
                <a:ext cx="439538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=0…..</m:t>
                    </m:r>
                  </m:oMath>
                </a14:m>
                <a:r>
                  <a:rPr lang="es-SV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SV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s-SV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6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(0)</m:t>
                        </m:r>
                      </m:e>
                      <m:sup>
                        <m:r>
                          <a:rPr lang="es-SV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+10</m:t>
                    </m:r>
                    <m:d>
                      <m:dPr>
                        <m:ctrlP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SV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s-SV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−6</m:t>
                    </m:r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=−6</m:t>
                    </m:r>
                    <m:r>
                      <a:rPr lang="es-SV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s-SV" dirty="0"/>
                  <a:t>/s</a:t>
                </a:r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0A799E-6D02-D6BF-2F54-8DDBBF821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390" y="3630357"/>
                <a:ext cx="4395387" cy="369332"/>
              </a:xfrm>
              <a:prstGeom prst="rect">
                <a:avLst/>
              </a:prstGeom>
              <a:blipFill>
                <a:blip r:embed="rId1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13C0455-6BD2-F8B8-0FB5-CF62CC641502}"/>
                  </a:ext>
                </a:extLst>
              </p:cNvPr>
              <p:cNvSpPr txBox="1"/>
              <p:nvPr/>
            </p:nvSpPr>
            <p:spPr>
              <a:xfrm>
                <a:off x="6013390" y="4081985"/>
                <a:ext cx="420168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=1….</m:t>
                      </m:r>
                      <m:r>
                        <m:rPr>
                          <m:nor/>
                        </m:rPr>
                        <a:rPr lang="es-SV" dirty="0"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SV" b="0" i="0" dirty="0" smtClean="0"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SV" b="0" i="0" dirty="0" smtClean="0"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+10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−6=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13C0455-6BD2-F8B8-0FB5-CF62CC641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390" y="4081985"/>
                <a:ext cx="4201683" cy="369332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1486F3C-E3CE-47E5-1537-B04C8CB107F4}"/>
                  </a:ext>
                </a:extLst>
              </p:cNvPr>
              <p:cNvSpPr txBox="1"/>
              <p:nvPr/>
            </p:nvSpPr>
            <p:spPr>
              <a:xfrm>
                <a:off x="5960691" y="4605740"/>
                <a:ext cx="429426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=2…..</m:t>
                      </m:r>
                      <m:r>
                        <m:rPr>
                          <m:nor/>
                        </m:rPr>
                        <a:rPr lang="es-SV" dirty="0"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SV" b="0" i="0" dirty="0" smtClean="0"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SV" b="0" i="0" dirty="0" smtClean="0"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+10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−6=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38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1486F3C-E3CE-47E5-1537-B04C8CB10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691" y="4605740"/>
                <a:ext cx="4294262" cy="369332"/>
              </a:xfrm>
              <a:prstGeom prst="rect">
                <a:avLst/>
              </a:prstGeom>
              <a:blipFill>
                <a:blip r:embed="rId1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10753D78-9248-0FA1-C1C2-A92F1AE90A84}"/>
                  </a:ext>
                </a:extLst>
              </p:cNvPr>
              <p:cNvSpPr txBox="1"/>
              <p:nvPr/>
            </p:nvSpPr>
            <p:spPr>
              <a:xfrm>
                <a:off x="5967100" y="5129495"/>
                <a:ext cx="429426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=3…..</m:t>
                      </m:r>
                      <m:r>
                        <m:rPr>
                          <m:nor/>
                        </m:rPr>
                        <a:rPr lang="es-SV" dirty="0"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SV" b="0" i="0" dirty="0" smtClean="0"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SV" b="0" i="0" dirty="0" smtClean="0"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+10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−6=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78</m:t>
                      </m:r>
                      <m:r>
                        <a:rPr lang="es-SV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10753D78-9248-0FA1-C1C2-A92F1AE90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100" y="5129495"/>
                <a:ext cx="4294262" cy="369332"/>
              </a:xfrm>
              <a:prstGeom prst="rect">
                <a:avLst/>
              </a:prstGeom>
              <a:blipFill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27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5" grpId="0"/>
      <p:bldP spid="10" grpId="0"/>
      <p:bldP spid="12" grpId="0"/>
      <p:bldP spid="14" grpId="0"/>
      <p:bldP spid="16" grpId="0"/>
      <p:bldP spid="18" grpId="0"/>
      <p:bldP spid="2" grpId="0"/>
      <p:bldP spid="8" grpId="0"/>
      <p:bldP spid="11" grpId="0"/>
      <p:bldP spid="13" grpId="0"/>
      <p:bldP spid="4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22" y="19032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/>
              <p:nvPr/>
            </p:nvSpPr>
            <p:spPr>
              <a:xfrm>
                <a:off x="286690" y="3656471"/>
                <a:ext cx="2369506" cy="658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90" y="3656471"/>
                <a:ext cx="2369506" cy="6580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F07203-5EB7-2B18-B253-401B38E4D1B2}"/>
                  </a:ext>
                </a:extLst>
              </p:cNvPr>
              <p:cNvSpPr txBox="1"/>
              <p:nvPr/>
            </p:nvSpPr>
            <p:spPr>
              <a:xfrm>
                <a:off x="286690" y="942242"/>
                <a:ext cx="2815433" cy="4630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:r>
                  <a:rPr lang="es-SV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c)</a:t>
                </a:r>
                <a:r>
                  <a:rPr lang="en-US" dirty="0"/>
                  <a:t> t=1……………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SV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CF07203-5EB7-2B18-B253-401B38E4D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90" y="942242"/>
                <a:ext cx="2815433" cy="463012"/>
              </a:xfrm>
              <a:prstGeom prst="rect">
                <a:avLst/>
              </a:prstGeom>
              <a:blipFill>
                <a:blip r:embed="rId4"/>
                <a:stretch>
                  <a:fillRect l="-1732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C26A08-8D0A-3B7F-3E65-156182A06448}"/>
                  </a:ext>
                </a:extLst>
              </p:cNvPr>
              <p:cNvSpPr txBox="1"/>
              <p:nvPr/>
            </p:nvSpPr>
            <p:spPr>
              <a:xfrm>
                <a:off x="27864" y="1389616"/>
                <a:ext cx="3333084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/>
                        <m:t>t</m:t>
                      </m:r>
                      <m:r>
                        <m:rPr>
                          <m:nor/>
                        </m:rPr>
                        <a:rPr lang="en-US"/>
                        <m:t>=3……………</m:t>
                      </m:r>
                      <m:sSub>
                        <m:sSub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=78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C26A08-8D0A-3B7F-3E65-156182A06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4" y="1389616"/>
                <a:ext cx="3333084" cy="610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7CFC8D5-B15B-13D6-080D-5C3B38F7DCF4}"/>
                  </a:ext>
                </a:extLst>
              </p:cNvPr>
              <p:cNvSpPr txBox="1"/>
              <p:nvPr/>
            </p:nvSpPr>
            <p:spPr>
              <a:xfrm>
                <a:off x="36522" y="2000040"/>
                <a:ext cx="2305026" cy="658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7CFC8D5-B15B-13D6-080D-5C3B38F7D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2" y="2000040"/>
                <a:ext cx="2305026" cy="6580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511197E-6553-44D7-F1AC-71D115808399}"/>
                  </a:ext>
                </a:extLst>
              </p:cNvPr>
              <p:cNvSpPr txBox="1"/>
              <p:nvPr/>
            </p:nvSpPr>
            <p:spPr>
              <a:xfrm>
                <a:off x="2052942" y="1767007"/>
                <a:ext cx="2136449" cy="10749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78−10</m:t>
                              </m:r>
                            </m:e>
                          </m:d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(3−1)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6511197E-6553-44D7-F1AC-71D115808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942" y="1767007"/>
                <a:ext cx="2136449" cy="10749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6D2F3BD5-D914-7BF2-FDB9-C3E799940224}"/>
                  </a:ext>
                </a:extLst>
              </p:cNvPr>
              <p:cNvSpPr txBox="1"/>
              <p:nvPr/>
            </p:nvSpPr>
            <p:spPr>
              <a:xfrm>
                <a:off x="289021" y="2842163"/>
                <a:ext cx="307192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SV"/>
                        <m:t>d</m:t>
                      </m:r>
                      <m:r>
                        <m:rPr>
                          <m:nor/>
                        </m:rPr>
                        <a:rPr lang="es-SV"/>
                        <m:t>)</m:t>
                      </m:r>
                      <m:r>
                        <m:rPr>
                          <m:nor/>
                        </m:rPr>
                        <a:rPr lang="en-US"/>
                        <m:t>t</m:t>
                      </m:r>
                      <m:r>
                        <m:rPr>
                          <m:nor/>
                        </m:rPr>
                        <a:rPr lang="en-US"/>
                        <m:t>=0……………</m:t>
                      </m:r>
                      <m:sSub>
                        <m:sSub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=−6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6D2F3BD5-D914-7BF2-FDB9-C3E799940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21" y="2842163"/>
                <a:ext cx="3071927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D83F1E2-AF47-3D81-04AA-3EE3E5259B00}"/>
                  </a:ext>
                </a:extLst>
              </p:cNvPr>
              <p:cNvSpPr txBox="1"/>
              <p:nvPr/>
            </p:nvSpPr>
            <p:spPr>
              <a:xfrm>
                <a:off x="564239" y="3200017"/>
                <a:ext cx="265035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/>
                        <m:t>t</m:t>
                      </m:r>
                      <m:r>
                        <m:rPr>
                          <m:nor/>
                        </m:rPr>
                        <a:rPr lang="en-US"/>
                        <m:t>=3……………</m:t>
                      </m:r>
                      <m:sSub>
                        <m:sSub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=78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D83F1E2-AF47-3D81-04AA-3EE3E5259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39" y="3200017"/>
                <a:ext cx="2650353" cy="369332"/>
              </a:xfrm>
              <a:prstGeom prst="rect">
                <a:avLst/>
              </a:prstGeom>
              <a:blipFill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1F7C675-D4C2-3840-0E76-579A3704E9FF}"/>
                  </a:ext>
                </a:extLst>
              </p:cNvPr>
              <p:cNvSpPr txBox="1"/>
              <p:nvPr/>
            </p:nvSpPr>
            <p:spPr>
              <a:xfrm>
                <a:off x="1827665" y="3384683"/>
                <a:ext cx="2494937" cy="10234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78−</m:t>
                              </m:r>
                              <m:d>
                                <m:dPr>
                                  <m:ctrlPr>
                                    <a:rPr lang="es-SV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</m:e>
                          </m:d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(3−0)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1F7C675-D4C2-3840-0E76-579A3704E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665" y="3384683"/>
                <a:ext cx="2494937" cy="102348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2F16522-09DE-B92F-DF3C-80EE810EA540}"/>
                  </a:ext>
                </a:extLst>
              </p:cNvPr>
              <p:cNvSpPr txBox="1"/>
              <p:nvPr/>
            </p:nvSpPr>
            <p:spPr>
              <a:xfrm>
                <a:off x="3591969" y="3448032"/>
                <a:ext cx="2988293" cy="972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84</m:t>
                          </m:r>
                        </m:num>
                        <m:den>
                          <m:r>
                            <a:rPr lang="es-SV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1" smtClean="0"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2F16522-09DE-B92F-DF3C-80EE810EA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969" y="3448032"/>
                <a:ext cx="2988293" cy="9728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0A799E-6D02-D6BF-2F54-8DDBBF821C2E}"/>
                  </a:ext>
                </a:extLst>
              </p:cNvPr>
              <p:cNvSpPr txBox="1"/>
              <p:nvPr/>
            </p:nvSpPr>
            <p:spPr>
              <a:xfrm>
                <a:off x="571614" y="4495290"/>
                <a:ext cx="4395387" cy="375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dirty="0"/>
                  <a:t>e) </a:t>
                </a:r>
                <a14:m>
                  <m:oMath xmlns:m="http://schemas.openxmlformats.org/officeDocument/2006/math">
                    <m:r>
                      <a:rPr lang="es-SV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=6</m:t>
                    </m:r>
                    <m:sSup>
                      <m:sSupPr>
                        <m:ctrlPr>
                          <a:rPr lang="es-SV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SV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SV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SV" i="1">
                        <a:latin typeface="Cambria Math" panose="02040503050406030204" pitchFamily="18" charset="0"/>
                      </a:rPr>
                      <m:t>+10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s-SV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0A799E-6D02-D6BF-2F54-8DDBBF821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14" y="4495290"/>
                <a:ext cx="4395387" cy="375552"/>
              </a:xfrm>
              <a:prstGeom prst="rect">
                <a:avLst/>
              </a:prstGeom>
              <a:blipFill>
                <a:blip r:embed="rId12"/>
                <a:stretch>
                  <a:fillRect l="-1248" t="-6452" b="-2419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13C0455-6BD2-F8B8-0FB5-CF62CC641502}"/>
                  </a:ext>
                </a:extLst>
              </p:cNvPr>
              <p:cNvSpPr txBox="1"/>
              <p:nvPr/>
            </p:nvSpPr>
            <p:spPr>
              <a:xfrm>
                <a:off x="617828" y="4880581"/>
                <a:ext cx="2414312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13C0455-6BD2-F8B8-0FB5-CF62CC641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28" y="4880581"/>
                <a:ext cx="2414312" cy="61824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1486F3C-E3CE-47E5-1537-B04C8CB107F4}"/>
                  </a:ext>
                </a:extLst>
              </p:cNvPr>
              <p:cNvSpPr txBox="1"/>
              <p:nvPr/>
            </p:nvSpPr>
            <p:spPr>
              <a:xfrm>
                <a:off x="286690" y="5406534"/>
                <a:ext cx="4294262" cy="375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/>
                        <m:t>t</m:t>
                      </m:r>
                      <m:r>
                        <m:rPr>
                          <m:nor/>
                        </m:rPr>
                        <a:rPr lang="en-US"/>
                        <m:t>=0…….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=12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+10=10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1486F3C-E3CE-47E5-1537-B04C8CB10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90" y="5406534"/>
                <a:ext cx="4294262" cy="375552"/>
              </a:xfrm>
              <a:prstGeom prst="rect">
                <a:avLst/>
              </a:prstGeom>
              <a:blipFill>
                <a:blip r:embed="rId14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10753D78-9248-0FA1-C1C2-A92F1AE90A84}"/>
                  </a:ext>
                </a:extLst>
              </p:cNvPr>
              <p:cNvSpPr txBox="1"/>
              <p:nvPr/>
            </p:nvSpPr>
            <p:spPr>
              <a:xfrm>
                <a:off x="286690" y="5767175"/>
                <a:ext cx="4294262" cy="375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/>
                        <m:t>t</m:t>
                      </m:r>
                      <m:r>
                        <m:rPr>
                          <m:nor/>
                        </m:rPr>
                        <a:rPr lang="en-US"/>
                        <m:t>=1…….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=12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+10=22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10753D78-9248-0FA1-C1C2-A92F1AE90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90" y="5767175"/>
                <a:ext cx="4294262" cy="375552"/>
              </a:xfrm>
              <a:prstGeom prst="rect">
                <a:avLst/>
              </a:prstGeom>
              <a:blipFill>
                <a:blip r:embed="rId15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E78E4BA0-9AD3-BE45-71F4-950BE80E847A}"/>
                  </a:ext>
                </a:extLst>
              </p:cNvPr>
              <p:cNvSpPr txBox="1"/>
              <p:nvPr/>
            </p:nvSpPr>
            <p:spPr>
              <a:xfrm>
                <a:off x="3719533" y="1988380"/>
                <a:ext cx="2494936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68</m:t>
                          </m:r>
                        </m:num>
                        <m:den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type m:val="lin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SV" i="0">
                          <a:latin typeface="Cambria Math" panose="02040503050406030204" pitchFamily="18" charset="0"/>
                        </a:rPr>
                        <m:t>=34</m:t>
                      </m:r>
                      <m:f>
                        <m:fPr>
                          <m:type m:val="lin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E78E4BA0-9AD3-BE45-71F4-950BE80E8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533" y="1988380"/>
                <a:ext cx="2494936" cy="61093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3DBF8308-47FC-9E81-9113-346B24AD9465}"/>
                  </a:ext>
                </a:extLst>
              </p:cNvPr>
              <p:cNvSpPr txBox="1"/>
              <p:nvPr/>
            </p:nvSpPr>
            <p:spPr>
              <a:xfrm>
                <a:off x="286690" y="6142727"/>
                <a:ext cx="4294262" cy="375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/>
                        <m:t>t</m:t>
                      </m:r>
                      <m:r>
                        <m:rPr>
                          <m:nor/>
                        </m:rPr>
                        <a:rPr lang="en-US"/>
                        <m:t>=2…….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=12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+10=34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3DBF8308-47FC-9E81-9113-346B24AD9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90" y="6142727"/>
                <a:ext cx="4294262" cy="375552"/>
              </a:xfrm>
              <a:prstGeom prst="rect">
                <a:avLst/>
              </a:prstGeom>
              <a:blipFill>
                <a:blip r:embed="rId1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Imagen 21">
            <a:extLst>
              <a:ext uri="{FF2B5EF4-FFF2-40B4-BE49-F238E27FC236}">
                <a16:creationId xmlns:a16="http://schemas.microsoft.com/office/drawing/2014/main" id="{8EA9F759-E92A-D8A4-2F5D-C7C1AD91CFD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391650" y="475517"/>
            <a:ext cx="28003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4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10" grpId="0"/>
      <p:bldP spid="12" grpId="0"/>
      <p:bldP spid="14" grpId="0"/>
      <p:bldP spid="16" grpId="0"/>
      <p:bldP spid="18" grpId="0"/>
      <p:bldP spid="2" grpId="0"/>
      <p:bldP spid="8" grpId="0"/>
      <p:bldP spid="11" grpId="0"/>
      <p:bldP spid="13" grpId="0"/>
      <p:bldP spid="4" grpId="0"/>
      <p:bldP spid="20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/>
              <p:nvPr/>
            </p:nvSpPr>
            <p:spPr>
              <a:xfrm>
                <a:off x="147809" y="3807504"/>
                <a:ext cx="29882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SV" b="0" i="0" smtClean="0"/>
                        <m:t>a</m:t>
                      </m:r>
                      <m:r>
                        <m:rPr>
                          <m:nor/>
                        </m:rPr>
                        <a:rPr lang="es-SV" b="0" i="0" smtClean="0"/>
                        <m:t>) </m:t>
                      </m:r>
                      <m:r>
                        <m:rPr>
                          <m:nor/>
                        </m:rPr>
                        <a:rPr lang="en-US"/>
                        <m:t>t</m:t>
                      </m:r>
                      <m:r>
                        <m:rPr>
                          <m:nor/>
                        </m:rPr>
                        <a:rPr lang="en-US"/>
                        <m:t>=0……………</m:t>
                      </m:r>
                      <m:sSub>
                        <m:sSub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=22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4F5C23E-95FC-E101-64E7-42BDEB898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09" y="3807504"/>
                <a:ext cx="2988293" cy="369332"/>
              </a:xfrm>
              <a:prstGeom prst="rect">
                <a:avLst/>
              </a:prstGeom>
              <a:blipFill>
                <a:blip r:embed="rId3"/>
                <a:stretch>
                  <a:fillRect l="-408" b="-1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DCF07203-5EB7-2B18-B253-401B38E4D1B2}"/>
              </a:ext>
            </a:extLst>
          </p:cNvPr>
          <p:cNvSpPr txBox="1"/>
          <p:nvPr/>
        </p:nvSpPr>
        <p:spPr>
          <a:xfrm>
            <a:off x="147810" y="496199"/>
            <a:ext cx="86907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/>
              <a:t>En la gráfica se muestra la curva de velocidad, respecto del tiempo, cuando una partícula se mueve en la dirección del eje x. Encuentra la aceleración promedio:</a:t>
            </a:r>
          </a:p>
          <a:p>
            <a:r>
              <a:rPr lang="es-SV" dirty="0"/>
              <a:t>a) entre t=0 y t=5</a:t>
            </a:r>
          </a:p>
          <a:p>
            <a:r>
              <a:rPr lang="es-SV" dirty="0"/>
              <a:t>b) entre t=5 y t=8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2F16522-09DE-B92F-DF3C-80EE810EA540}"/>
                  </a:ext>
                </a:extLst>
              </p:cNvPr>
              <p:cNvSpPr txBox="1"/>
              <p:nvPr/>
            </p:nvSpPr>
            <p:spPr>
              <a:xfrm>
                <a:off x="-145279" y="4018274"/>
                <a:ext cx="3102123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/>
                      <m:t>t</m:t>
                    </m:r>
                    <m:r>
                      <m:rPr>
                        <m:nor/>
                      </m:rPr>
                      <a:rPr lang="en-US"/>
                      <m:t>=5……………</m:t>
                    </m:r>
                    <m:sSub>
                      <m:sSubPr>
                        <m:ctrlPr>
                          <a:rPr lang="es-SV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SV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=28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s-SV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2F16522-09DE-B92F-DF3C-80EE810EA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5279" y="4018274"/>
                <a:ext cx="3102123" cy="464166"/>
              </a:xfrm>
              <a:prstGeom prst="rect">
                <a:avLst/>
              </a:prstGeom>
              <a:blipFill>
                <a:blip r:embed="rId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0A799E-6D02-D6BF-2F54-8DDBBF821C2E}"/>
                  </a:ext>
                </a:extLst>
              </p:cNvPr>
              <p:cNvSpPr txBox="1"/>
              <p:nvPr/>
            </p:nvSpPr>
            <p:spPr>
              <a:xfrm>
                <a:off x="147809" y="4521828"/>
                <a:ext cx="2569118" cy="658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0A799E-6D02-D6BF-2F54-8DDBBF821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09" y="4521828"/>
                <a:ext cx="2569118" cy="6580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2272A88A-3B72-91B7-6185-B1E679FD03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8022" y="1072128"/>
            <a:ext cx="4191000" cy="2667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8BB5F925-0238-2F6F-1475-BCB58B668F97}"/>
                  </a:ext>
                </a:extLst>
              </p:cNvPr>
              <p:cNvSpPr txBox="1"/>
              <p:nvPr/>
            </p:nvSpPr>
            <p:spPr>
              <a:xfrm>
                <a:off x="2230452" y="4482440"/>
                <a:ext cx="2935480" cy="669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28−22</m:t>
                              </m:r>
                            </m:e>
                          </m:d>
                          <m:f>
                            <m:fPr>
                              <m:type m:val="lin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den>
                          </m:f>
                        </m:num>
                        <m:den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5−0</m:t>
                              </m:r>
                            </m:e>
                          </m:d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>
                        <m:fPr>
                          <m:type m:val="lin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8BB5F925-0238-2F6F-1475-BCB58B668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452" y="4482440"/>
                <a:ext cx="2935480" cy="6690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325F8B77-DE86-076F-0E1F-2452EF4BCBC3}"/>
                  </a:ext>
                </a:extLst>
              </p:cNvPr>
              <p:cNvSpPr txBox="1"/>
              <p:nvPr/>
            </p:nvSpPr>
            <p:spPr>
              <a:xfrm>
                <a:off x="4910857" y="4666194"/>
                <a:ext cx="158524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1.2</m:t>
                      </m:r>
                      <m:f>
                        <m:fPr>
                          <m:type m:val="lin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325F8B77-DE86-076F-0E1F-2452EF4BC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857" y="4666194"/>
                <a:ext cx="1585245" cy="369332"/>
              </a:xfrm>
              <a:prstGeom prst="rect">
                <a:avLst/>
              </a:prstGeom>
              <a:blipFill>
                <a:blip r:embed="rId8"/>
                <a:stretch>
                  <a:fillRect t="-116393" r="-16923" b="-17541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790566B3-6CB5-CA50-C888-655571228A57}"/>
                  </a:ext>
                </a:extLst>
              </p:cNvPr>
              <p:cNvSpPr txBox="1"/>
              <p:nvPr/>
            </p:nvSpPr>
            <p:spPr>
              <a:xfrm>
                <a:off x="153347" y="5174946"/>
                <a:ext cx="29882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SV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s-SV" b="0" i="0" smtClean="0"/>
                        <m:t>) </m:t>
                      </m:r>
                      <m:r>
                        <m:rPr>
                          <m:nor/>
                        </m:rPr>
                        <a:rPr lang="en-US" smtClean="0"/>
                        <m:t>t</m:t>
                      </m:r>
                      <m:r>
                        <m:rPr>
                          <m:nor/>
                        </m:rPr>
                        <a:rPr lang="en-US" smtClean="0"/>
                        <m:t>=</m:t>
                      </m:r>
                      <m:r>
                        <m:rPr>
                          <m:nor/>
                        </m:rPr>
                        <a:rPr lang="es-SV" b="0" i="0" smtClean="0"/>
                        <m:t>5</m:t>
                      </m:r>
                      <m:r>
                        <m:rPr>
                          <m:nor/>
                        </m:rPr>
                        <a:rPr lang="en-US" smtClean="0"/>
                        <m:t>……………</m:t>
                      </m:r>
                      <m:sSub>
                        <m:sSub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s-SV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790566B3-6CB5-CA50-C888-655571228A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47" y="5174946"/>
                <a:ext cx="2988293" cy="369332"/>
              </a:xfrm>
              <a:prstGeom prst="rect">
                <a:avLst/>
              </a:prstGeom>
              <a:blipFill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2463B7AC-87D6-E76E-215B-36FA9F6AF0CC}"/>
                  </a:ext>
                </a:extLst>
              </p:cNvPr>
              <p:cNvSpPr txBox="1"/>
              <p:nvPr/>
            </p:nvSpPr>
            <p:spPr>
              <a:xfrm>
                <a:off x="158885" y="5549983"/>
                <a:ext cx="29882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SV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SV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m:rPr>
                          <m:nor/>
                        </m:rPr>
                        <a:rPr lang="es-SV" b="0" i="0" smtClean="0"/>
                        <m:t> </m:t>
                      </m:r>
                      <m:r>
                        <m:rPr>
                          <m:nor/>
                        </m:rPr>
                        <a:rPr lang="en-US" smtClean="0"/>
                        <m:t>t</m:t>
                      </m:r>
                      <m:r>
                        <m:rPr>
                          <m:nor/>
                        </m:rPr>
                        <a:rPr lang="en-US" smtClean="0"/>
                        <m:t>=</m:t>
                      </m:r>
                      <m:r>
                        <m:rPr>
                          <m:nor/>
                        </m:rPr>
                        <a:rPr lang="es-SV" b="0" i="0" smtClean="0"/>
                        <m:t>8</m:t>
                      </m:r>
                      <m:r>
                        <m:rPr>
                          <m:nor/>
                        </m:rPr>
                        <a:rPr lang="en-US" smtClean="0"/>
                        <m:t>……………</m:t>
                      </m:r>
                      <m:sSub>
                        <m:sSub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1" smtClean="0">
                          <a:latin typeface="Cambria Math" panose="02040503050406030204" pitchFamily="18" charset="0"/>
                        </a:rPr>
                        <m:t>19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2463B7AC-87D6-E76E-215B-36FA9F6AF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85" y="5549983"/>
                <a:ext cx="2988293" cy="369332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8EECC46C-167D-E922-BF41-E41CA48D3BE6}"/>
                  </a:ext>
                </a:extLst>
              </p:cNvPr>
              <p:cNvSpPr txBox="1"/>
              <p:nvPr/>
            </p:nvSpPr>
            <p:spPr>
              <a:xfrm>
                <a:off x="0" y="5905091"/>
                <a:ext cx="2569118" cy="658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8EECC46C-167D-E922-BF41-E41CA48D3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05091"/>
                <a:ext cx="2569118" cy="6580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C412D6-8CC2-2D74-0319-B73BF9539D22}"/>
                  </a:ext>
                </a:extLst>
              </p:cNvPr>
              <p:cNvSpPr txBox="1"/>
              <p:nvPr/>
            </p:nvSpPr>
            <p:spPr>
              <a:xfrm>
                <a:off x="2214654" y="5905091"/>
                <a:ext cx="3374296" cy="669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0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s-SV" b="0" i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d>
                          <m:f>
                            <m:fPr>
                              <m:type m:val="lin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den>
                          </m:f>
                        </m:num>
                        <m:den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SV" b="0" i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s-SV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type m:val="lin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BEC412D6-8CC2-2D74-0319-B73BF9539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654" y="5905091"/>
                <a:ext cx="3374296" cy="66909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D4A2BF57-88B3-82D2-5FF6-81B49C8C3E62}"/>
                  </a:ext>
                </a:extLst>
              </p:cNvPr>
              <p:cNvSpPr txBox="1"/>
              <p:nvPr/>
            </p:nvSpPr>
            <p:spPr>
              <a:xfrm>
                <a:off x="5165932" y="6078600"/>
                <a:ext cx="145492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type m:val="lin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D4A2BF57-88B3-82D2-5FF6-81B49C8C3E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932" y="6078600"/>
                <a:ext cx="1454921" cy="369332"/>
              </a:xfrm>
              <a:prstGeom prst="rect">
                <a:avLst/>
              </a:prstGeom>
              <a:blipFill>
                <a:blip r:embed="rId13"/>
                <a:stretch>
                  <a:fillRect t="-116393" r="-23013" b="-17541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07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8" grpId="0"/>
      <p:bldP spid="11" grpId="0"/>
      <p:bldP spid="21" grpId="0"/>
      <p:bldP spid="24" grpId="0"/>
      <p:bldP spid="25" grpId="0"/>
      <p:bldP spid="26" grpId="0"/>
      <p:bldP spid="27" grpId="0"/>
      <p:bldP spid="28" grpId="0"/>
      <p:bldP spid="30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533</Words>
  <Application>Microsoft Office PowerPoint</Application>
  <PresentationFormat>Panorámica</PresentationFormat>
  <Paragraphs>48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9</cp:revision>
  <dcterms:created xsi:type="dcterms:W3CDTF">2023-10-27T00:51:22Z</dcterms:created>
  <dcterms:modified xsi:type="dcterms:W3CDTF">2023-11-09T04:32:05Z</dcterms:modified>
</cp:coreProperties>
</file>